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0"/>
  </p:notesMasterIdLst>
  <p:sldIdLst>
    <p:sldId id="256" r:id="rId2"/>
    <p:sldId id="268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1" r:id="rId12"/>
    <p:sldId id="267" r:id="rId13"/>
    <p:sldId id="269" r:id="rId14"/>
    <p:sldId id="281" r:id="rId15"/>
    <p:sldId id="276" r:id="rId16"/>
    <p:sldId id="283" r:id="rId17"/>
    <p:sldId id="285" r:id="rId18"/>
    <p:sldId id="284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60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2021/11/28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合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钟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李：</a:t>
            </a:r>
            <a:r>
              <a:rPr lang="en-US" altLang="zh-CN"/>
              <a:t>ppt</a:t>
            </a:r>
            <a:r>
              <a:rPr lang="zh-CN" altLang="en-US"/>
              <a:t>文字</a:t>
            </a:r>
            <a:r>
              <a:rPr lang="en-US" altLang="zh-CN"/>
              <a:t>——</a:t>
            </a:r>
            <a:r>
              <a:rPr lang="zh-CN" altLang="en-US" b="1" dirty="0">
                <a:sym typeface="+mn-ea"/>
              </a:rPr>
              <a:t>八大行星可以分成类地行星和气态行星。其中</a:t>
            </a:r>
            <a:r>
              <a:rPr lang="zh-CN" altLang="en-US" dirty="0">
                <a:sym typeface="+mn-ea"/>
              </a:rPr>
              <a:t>类地行星包括火星，金星，水星和地球。</a:t>
            </a:r>
            <a:endParaRPr lang="zh-CN" altLang="en-US" dirty="0"/>
          </a:p>
          <a:p>
            <a:endParaRPr lang="zh-CN" altLang="en-US"/>
          </a:p>
          <a:p>
            <a:r>
              <a:rPr lang="zh-CN" altLang="en-US"/>
              <a:t>钟：视频文字</a:t>
            </a:r>
            <a:r>
              <a:rPr lang="en-US" altLang="zh-CN"/>
              <a:t>——</a:t>
            </a:r>
            <a:r>
              <a:rPr lang="zh-CN" altLang="en-US"/>
              <a:t>在太阳系里有四颗行星长得非常像。它们是很要好的兄弟，它们都有一个金属的心脏，表面都有峡谷、陨石坑和小山脉。它们都有一个共同的名字，叫做类地行星。它们是火星、金星和水星。还有我们居住的地球。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李：今天我们还有其他四个行星兄弟。</a:t>
            </a:r>
            <a:r>
              <a:rPr lang="zh-CN" altLang="en-US" dirty="0">
                <a:sym typeface="+mn-ea"/>
              </a:rPr>
              <a:t>这四个兄弟是太阳系中最大的四颗行星。</a:t>
            </a:r>
            <a:r>
              <a:rPr lang="zh-CN" altLang="en-US">
                <a:sym typeface="+mn-ea"/>
              </a:rPr>
              <a:t>分别是</a:t>
            </a:r>
            <a:r>
              <a:rPr lang="zh-CN" altLang="en-US" dirty="0">
                <a:sym typeface="+mn-ea"/>
              </a:rPr>
              <a:t>木星，土星，天王星和海王星。它们也有一个共同的名字，叫做气态行星。因为它们的表面都是由气体组成的。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李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钟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李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钟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李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合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李：</a:t>
            </a:r>
            <a:r>
              <a:rPr lang="en-US" altLang="zh-CN"/>
              <a:t>ppt</a:t>
            </a:r>
            <a:r>
              <a:rPr lang="zh-CN" altLang="en-US"/>
              <a:t>文字</a:t>
            </a:r>
            <a:r>
              <a:rPr lang="en-US" altLang="zh-CN"/>
              <a:t>——</a:t>
            </a:r>
            <a:r>
              <a:rPr lang="zh-CN" altLang="en-US" b="1" kern="2200" dirty="0">
                <a:solidFill>
                  <a:srgbClr val="00B0F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八</a:t>
            </a:r>
            <a:r>
              <a:rPr lang="zh-CN" altLang="zh-CN" b="1" kern="2200" dirty="0">
                <a:solidFill>
                  <a:srgbClr val="00B0F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大行星</a:t>
            </a:r>
            <a:r>
              <a:rPr lang="zh-CN" altLang="zh-CN" b="1" dirty="0">
                <a:solidFill>
                  <a:srgbClr val="00B0F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是太阳系天体的合称。</a:t>
            </a:r>
            <a:r>
              <a:rPr lang="zh-CN" altLang="en-US" kern="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“八大行星”是太阳系的内行星，按照离太阳的距离从近到远，它们依次为水星、金星、地球、火星、木星、土星、天王星和海王星。</a:t>
            </a:r>
            <a:endParaRPr lang="zh-CN" altLang="en-US" dirty="0"/>
          </a:p>
          <a:p>
            <a:r>
              <a:rPr lang="zh-CN" altLang="en-US"/>
              <a:t>    </a:t>
            </a:r>
          </a:p>
          <a:p>
            <a:r>
              <a:rPr lang="zh-CN" altLang="en-US"/>
              <a:t>钟：视频文字</a:t>
            </a:r>
            <a:r>
              <a:rPr lang="en-US" altLang="zh-CN"/>
              <a:t>——</a:t>
            </a:r>
            <a:r>
              <a:rPr lang="zh-CN" altLang="en-US"/>
              <a:t>在太阳系里太阳就是它们的大家长。其他小行星都要围绕着太阳转动。太阳系就像一个巨大的圆盘一样一直转一直转，而太阳就在圆盘的中间。其中挨太阳最近的就是水星和金星，紧接着就是在太阳系里唯一有生命体的地球。此外，还有火星、木星、土星、天王星、海王星。</a:t>
            </a:r>
          </a:p>
          <a:p>
            <a:r>
              <a:rPr lang="zh-CN" altLang="en-US"/>
              <a:t>       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李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钟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李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钟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李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钟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李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dirty="0"/>
              <a:t>11/28/2021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dirty="0"/>
              <a:t>11/28/2021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dirty="0"/>
              <a:t>11/28/2021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dirty="0"/>
              <a:t>11/28/2021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dirty="0"/>
              <a:t>11/28/2021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dirty="0"/>
              <a:t>11/28/2021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dirty="0"/>
              <a:t>11/28/2021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dirty="0"/>
              <a:t>11/28/2021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dirty="0"/>
              <a:t>11/28/2021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dirty="0"/>
              <a:t>11/28/2021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dirty="0"/>
              <a:t>11/28/2021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3CBC1C18-307B-4F68-A007-B5B542270E8D}" type="datetimeFigureOut">
              <a:rPr lang="en-US" dirty="0"/>
              <a:t>11/28/2021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805" indent="-344805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655" indent="-338455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9205" indent="-344805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10055" indent="-338455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605" indent="-344805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870" indent="-338455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455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050" indent="-338455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775" indent="-338455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pic/%E4%B9%9D%E5%A4%A7%E8%A1%8C%E6%98%9F/464025/0/d478a800b63281a3e850cd43?fr=lemma%26ct=singl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pic/%E4%B9%9D%E5%A4%A7%E8%A1%8C%E6%98%9F/464025/0/d8b8c92ae0bb9e09d52af12c?fr=lemma%26ct=singl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156816" y="155711"/>
            <a:ext cx="5518066" cy="2268559"/>
          </a:xfrm>
        </p:spPr>
        <p:txBody>
          <a:bodyPr/>
          <a:lstStyle/>
          <a:p>
            <a:r>
              <a:rPr lang="zh-CN" altLang="en-US" dirty="0"/>
              <a:t>太阳系八大行星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485338" y="6009718"/>
            <a:ext cx="5357600" cy="501241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讲解员：</a:t>
            </a:r>
            <a:r>
              <a:rPr lang="zh-CN" altLang="en-US" sz="2800" b="1" dirty="0"/>
              <a:t> 钟欣然  李宸晞</a:t>
            </a:r>
          </a:p>
        </p:txBody>
      </p:sp>
      <p:pic>
        <p:nvPicPr>
          <p:cNvPr id="4" name="图片 3" descr="IMG_256">
            <a:hlinkClick r:id="rId3" tooltip="排位图"/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235698" y="1377632"/>
            <a:ext cx="7360302" cy="436546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82984" y="411283"/>
            <a:ext cx="1903304" cy="735518"/>
          </a:xfrm>
        </p:spPr>
        <p:txBody>
          <a:bodyPr>
            <a:normAutofit fontScale="90000"/>
          </a:bodyPr>
          <a:lstStyle/>
          <a:p>
            <a:pPr algn="l"/>
            <a:r>
              <a:rPr lang="zh-CN" altLang="en-US" sz="4000" b="1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海王星</a:t>
            </a:r>
            <a:b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97730" y="2050408"/>
            <a:ext cx="7796540" cy="1759591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英文名：</a:t>
            </a:r>
            <a:r>
              <a:rPr lang="en-US" altLang="zh-CN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Neptune</a:t>
            </a:r>
          </a:p>
          <a:p>
            <a:pPr algn="l"/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是八大行星中距离太阳最远的。有太阳系最强烈的风，是太阳系最冷的地区之一。</a:t>
            </a:r>
          </a:p>
          <a:p>
            <a:pPr algn="l"/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外观有暗淡的天蓝色圆环，与天王星一样表面可能包含着液态钻石海洋。</a:t>
            </a:r>
          </a:p>
          <a:p>
            <a:pPr algn="l"/>
            <a:r>
              <a:rPr lang="zh-CN" altLang="en-US" sz="4800" kern="0" dirty="0"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作为典型的气体行星，海王星上呼啸着按带状分布的大风暴或旋风，海王星上的风暴是太阳系中最快的。</a:t>
            </a:r>
            <a:endParaRPr lang="zh-CN" altLang="en-US" sz="4800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名称来源</a:t>
            </a:r>
          </a:p>
          <a:p>
            <a:pPr algn="l"/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在</a:t>
            </a:r>
            <a:r>
              <a:rPr lang="zh-CN" altLang="en-US" sz="4800" kern="0" dirty="0"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古希腊</a:t>
            </a:r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神话中</a:t>
            </a:r>
            <a:r>
              <a:rPr lang="en-US" altLang="zh-CN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, </a:t>
            </a:r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海王星代表海神</a:t>
            </a:r>
            <a:r>
              <a:rPr lang="zh-CN" altLang="en-US" sz="4800" kern="0" dirty="0"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波塞冬</a:t>
            </a:r>
            <a:r>
              <a:rPr lang="en-US" altLang="zh-CN" sz="4800" kern="0" dirty="0"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(Poseidon</a:t>
            </a:r>
            <a:r>
              <a:rPr lang="zh-CN" altLang="en-US" sz="4800" kern="0" dirty="0"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）</a:t>
            </a:r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</a:p>
          <a:p>
            <a:pPr algn="l"/>
            <a:endParaRPr lang="zh-CN" altLang="en-US" sz="4800" b="1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1900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5" name="图片 4" descr="IMG_256"/>
          <p:cNvPicPr/>
          <p:nvPr/>
        </p:nvPicPr>
        <p:blipFill>
          <a:blip r:embed="rId3"/>
          <a:stretch>
            <a:fillRect/>
          </a:stretch>
        </p:blipFill>
        <p:spPr>
          <a:xfrm>
            <a:off x="2641918" y="3429000"/>
            <a:ext cx="2915920" cy="288607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zh-CN" altLang="en-US" sz="3600" b="1" dirty="0"/>
              <a:t>八大行星可以分成类地行星和气态行星。</a:t>
            </a:r>
            <a:br>
              <a:rPr lang="zh-CN" altLang="en-US" sz="3600" b="1" dirty="0"/>
            </a:br>
            <a:br>
              <a:rPr lang="zh-CN" altLang="en-US" dirty="0"/>
            </a:br>
            <a:r>
              <a:rPr lang="en-US" altLang="zh-CN" dirty="0"/>
              <a:t>1.</a:t>
            </a:r>
            <a:r>
              <a:rPr lang="zh-CN" altLang="en-US" dirty="0"/>
              <a:t>类地行星：火星，金星，水星，地球</a:t>
            </a:r>
          </a:p>
        </p:txBody>
      </p:sp>
      <p:pic>
        <p:nvPicPr>
          <p:cNvPr id="4" name="9048a707387fed98230bbb9308e65021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73363" y="2279650"/>
            <a:ext cx="7796212" cy="3543300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59990" y="859155"/>
            <a:ext cx="8453755" cy="1076960"/>
          </a:xfrm>
        </p:spPr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气态行星：木星，土星，天王星，海王星</a:t>
            </a:r>
          </a:p>
        </p:txBody>
      </p:sp>
      <p:pic>
        <p:nvPicPr>
          <p:cNvPr id="4" name="8f378dcd628eb883da33e11eb279c97c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73363" y="2279650"/>
            <a:ext cx="7796212" cy="3543300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3646379" cy="1077229"/>
          </a:xfrm>
        </p:spPr>
        <p:txBody>
          <a:bodyPr>
            <a:normAutofit/>
          </a:bodyPr>
          <a:lstStyle/>
          <a:p>
            <a:pPr algn="l"/>
            <a:r>
              <a:rPr lang="zh-CN" altLang="en-US" sz="4000" dirty="0">
                <a:solidFill>
                  <a:srgbClr val="FFC000"/>
                </a:solidFill>
              </a:rPr>
              <a:t>提问时间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746346" y="2798058"/>
            <a:ext cx="6699308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0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1.</a:t>
            </a:r>
            <a:r>
              <a:rPr lang="zh-CN" altLang="zh-CN" sz="40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太阳系中最</a:t>
            </a:r>
            <a:r>
              <a:rPr lang="zh-CN" altLang="en-US" sz="40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大</a:t>
            </a:r>
            <a:r>
              <a:rPr lang="zh-CN" altLang="zh-CN" sz="40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的行星</a:t>
            </a:r>
            <a:r>
              <a:rPr lang="zh-CN" altLang="en-US" sz="40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是谁？</a:t>
            </a:r>
            <a:endParaRPr lang="en-US" altLang="zh-CN" sz="4000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en-US" altLang="zh-CN" sz="1800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7390701" y="3833553"/>
            <a:ext cx="38921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rgbClr val="FFC000"/>
                </a:solidFill>
              </a:rPr>
              <a:t>---</a:t>
            </a:r>
            <a:r>
              <a:rPr lang="en-US" altLang="zh-CN" sz="4800" dirty="0"/>
              <a:t> </a:t>
            </a:r>
            <a:r>
              <a:rPr lang="zh-CN" altLang="en-US" sz="4800" dirty="0">
                <a:solidFill>
                  <a:srgbClr val="FFC000"/>
                </a:solidFill>
              </a:rPr>
              <a:t>木星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3646379" cy="1077229"/>
          </a:xfrm>
        </p:spPr>
        <p:txBody>
          <a:bodyPr>
            <a:normAutofit/>
          </a:bodyPr>
          <a:lstStyle/>
          <a:p>
            <a:pPr algn="l"/>
            <a:r>
              <a:rPr lang="zh-CN" altLang="en-US" sz="4000" dirty="0">
                <a:solidFill>
                  <a:srgbClr val="FFC000"/>
                </a:solidFill>
              </a:rPr>
              <a:t>提问时间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746346" y="2798058"/>
            <a:ext cx="6699308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000" kern="0" dirty="0"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2</a:t>
            </a:r>
            <a:r>
              <a:rPr lang="en-US" altLang="zh-CN" sz="40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.</a:t>
            </a:r>
            <a:r>
              <a:rPr lang="zh-CN" altLang="zh-CN" sz="40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太阳系中最</a:t>
            </a:r>
            <a:r>
              <a:rPr lang="zh-CN" altLang="en-US" sz="40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小</a:t>
            </a:r>
            <a:r>
              <a:rPr lang="zh-CN" altLang="zh-CN" sz="40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的行星</a:t>
            </a:r>
            <a:r>
              <a:rPr lang="zh-CN" altLang="en-US" sz="40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是谁？</a:t>
            </a:r>
            <a:endParaRPr lang="en-US" altLang="zh-CN" sz="4000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en-US" altLang="zh-CN" sz="1800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7390701" y="3833553"/>
            <a:ext cx="38921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rgbClr val="FFC000"/>
                </a:solidFill>
              </a:rPr>
              <a:t>---</a:t>
            </a:r>
            <a:r>
              <a:rPr lang="en-US" altLang="zh-CN" sz="4800" dirty="0"/>
              <a:t> </a:t>
            </a:r>
            <a:r>
              <a:rPr lang="zh-CN" altLang="en-US" sz="4800" dirty="0">
                <a:solidFill>
                  <a:srgbClr val="FFC000"/>
                </a:solidFill>
              </a:rPr>
              <a:t>水星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3646379" cy="1077229"/>
          </a:xfrm>
        </p:spPr>
        <p:txBody>
          <a:bodyPr>
            <a:normAutofit/>
          </a:bodyPr>
          <a:lstStyle/>
          <a:p>
            <a:pPr algn="l"/>
            <a:r>
              <a:rPr lang="zh-CN" altLang="en-US" sz="4000" dirty="0">
                <a:solidFill>
                  <a:srgbClr val="FFC000"/>
                </a:solidFill>
              </a:rPr>
              <a:t>提问时间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746346" y="2730947"/>
            <a:ext cx="6699308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000" kern="0" dirty="0">
                <a:latin typeface="Calibri" panose="020F0502020204030204" pitchFamily="34" charset="0"/>
                <a:ea typeface="宋体" panose="02010600030101010101" pitchFamily="2" charset="-122"/>
              </a:rPr>
              <a:t>3.</a:t>
            </a:r>
            <a:r>
              <a:rPr lang="zh-CN" altLang="en-US" sz="4000" kern="0" dirty="0">
                <a:latin typeface="Calibri" panose="020F0502020204030204" pitchFamily="34" charset="0"/>
              </a:rPr>
              <a:t>太阳系中最亮的行星是谁</a:t>
            </a:r>
            <a:r>
              <a:rPr lang="zh-CN" altLang="en-US" sz="4000" kern="0" dirty="0">
                <a:latin typeface="Calibri" panose="020F0502020204030204" pitchFamily="34" charset="0"/>
                <a:cs typeface="宋体" panose="02010600030101010101" pitchFamily="2" charset="-122"/>
              </a:rPr>
              <a:t>？</a:t>
            </a:r>
            <a:endParaRPr lang="en-US" altLang="zh-CN" sz="4000" kern="0" dirty="0">
              <a:latin typeface="Calibri" panose="020F0502020204030204" pitchFamily="34" charset="0"/>
              <a:cs typeface="宋体" panose="02010600030101010101" pitchFamily="2" charset="-122"/>
            </a:endParaRPr>
          </a:p>
          <a:p>
            <a:endParaRPr lang="en-US" altLang="zh-CN" sz="1800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7390701" y="3833553"/>
            <a:ext cx="38921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rgbClr val="FFC000"/>
                </a:solidFill>
              </a:rPr>
              <a:t>---</a:t>
            </a:r>
            <a:r>
              <a:rPr lang="en-US" altLang="zh-CN" sz="4800" dirty="0"/>
              <a:t> </a:t>
            </a:r>
            <a:r>
              <a:rPr lang="zh-CN" altLang="en-US" sz="4800" dirty="0">
                <a:solidFill>
                  <a:srgbClr val="FFC000"/>
                </a:solidFill>
              </a:rPr>
              <a:t>金星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3646379" cy="1077229"/>
          </a:xfrm>
        </p:spPr>
        <p:txBody>
          <a:bodyPr>
            <a:normAutofit/>
          </a:bodyPr>
          <a:lstStyle/>
          <a:p>
            <a:pPr algn="l"/>
            <a:r>
              <a:rPr lang="zh-CN" altLang="en-US" sz="4000" dirty="0">
                <a:solidFill>
                  <a:srgbClr val="FFC000"/>
                </a:solidFill>
              </a:rPr>
              <a:t>提问时间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746346" y="2730947"/>
            <a:ext cx="6699308" cy="18764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000" kern="0" dirty="0">
                <a:latin typeface="Calibri" panose="020F0502020204030204" pitchFamily="34" charset="0"/>
                <a:ea typeface="宋体" panose="02010600030101010101" pitchFamily="2" charset="-122"/>
              </a:rPr>
              <a:t>4.</a:t>
            </a:r>
            <a:r>
              <a:rPr lang="zh-CN" altLang="en-US" sz="4000" kern="0" dirty="0">
                <a:latin typeface="Calibri" panose="020F0502020204030204" pitchFamily="34" charset="0"/>
              </a:rPr>
              <a:t>太阳系中最早被发现有美丽光环</a:t>
            </a:r>
            <a:r>
              <a:rPr lang="zh-CN" altLang="en-US" sz="40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的行星是谁</a:t>
            </a:r>
            <a:r>
              <a:rPr lang="zh-CN" altLang="en-US" sz="4000" kern="0" dirty="0">
                <a:latin typeface="Calibri" panose="020F0502020204030204" pitchFamily="34" charset="0"/>
                <a:cs typeface="宋体" panose="02010600030101010101" pitchFamily="2" charset="-122"/>
              </a:rPr>
              <a:t>？</a:t>
            </a:r>
            <a:endParaRPr lang="en-US" altLang="zh-CN" sz="4000" kern="0" dirty="0">
              <a:latin typeface="Calibri" panose="020F0502020204030204" pitchFamily="34" charset="0"/>
              <a:cs typeface="宋体" panose="02010600030101010101" pitchFamily="2" charset="-122"/>
            </a:endParaRPr>
          </a:p>
          <a:p>
            <a:endParaRPr lang="en-US" altLang="zh-CN" sz="1800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7390701" y="3833553"/>
            <a:ext cx="389214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rgbClr val="FFC000"/>
                </a:solidFill>
              </a:rPr>
              <a:t>---</a:t>
            </a:r>
            <a:r>
              <a:rPr lang="en-US" altLang="zh-CN" sz="4800" dirty="0"/>
              <a:t> </a:t>
            </a:r>
            <a:r>
              <a:rPr lang="zh-CN" altLang="en-US" sz="4800" b="1" dirty="0">
                <a:solidFill>
                  <a:srgbClr val="FFC000"/>
                </a:solidFill>
              </a:rPr>
              <a:t>土星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/>
        </p:nvSpPr>
        <p:spPr>
          <a:xfrm>
            <a:off x="2611808" y="808056"/>
            <a:ext cx="3646379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4000" dirty="0">
                <a:solidFill>
                  <a:srgbClr val="FFC000"/>
                </a:solidFill>
              </a:rPr>
              <a:t>提问时间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916430" y="2731135"/>
            <a:ext cx="8115300" cy="24917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4000" kern="0" dirty="0">
                <a:latin typeface="Calibri" panose="020F0502020204030204" pitchFamily="34" charset="0"/>
                <a:ea typeface="宋体" panose="02010600030101010101" pitchFamily="2" charset="-122"/>
              </a:rPr>
              <a:t>5.</a:t>
            </a:r>
            <a:r>
              <a:rPr lang="zh-CN" altLang="en-US" sz="4000" kern="0" dirty="0">
                <a:latin typeface="Calibri" panose="020F0502020204030204" pitchFamily="34" charset="0"/>
              </a:rPr>
              <a:t>科学家原来认为太阳系有</a:t>
            </a:r>
            <a:r>
              <a:rPr lang="en-US" altLang="zh-CN" sz="4000" kern="0" dirty="0">
                <a:latin typeface="Calibri" panose="020F0502020204030204" pitchFamily="34" charset="0"/>
              </a:rPr>
              <a:t>"</a:t>
            </a:r>
            <a:r>
              <a:rPr lang="zh-CN" altLang="en-US" sz="4000" kern="0" dirty="0">
                <a:latin typeface="Calibri" panose="020F0502020204030204" pitchFamily="34" charset="0"/>
              </a:rPr>
              <a:t>九大行星</a:t>
            </a:r>
            <a:r>
              <a:rPr lang="en-US" altLang="zh-CN" sz="4000" kern="0" dirty="0">
                <a:latin typeface="Calibri" panose="020F0502020204030204" pitchFamily="34" charset="0"/>
              </a:rPr>
              <a:t>", </a:t>
            </a:r>
            <a:r>
              <a:rPr lang="zh-CN" altLang="en-US" sz="4000" kern="0" dirty="0">
                <a:latin typeface="Calibri" panose="020F0502020204030204" pitchFamily="34" charset="0"/>
              </a:rPr>
              <a:t>后来是哪颗行星因为质量不够而被科学家除名</a:t>
            </a:r>
            <a:r>
              <a:rPr lang="zh-CN" altLang="en-US" sz="4000" kern="0" dirty="0">
                <a:latin typeface="Calibri" panose="020F0502020204030204" pitchFamily="34" charset="0"/>
                <a:cs typeface="宋体" panose="02010600030101010101" pitchFamily="2" charset="-122"/>
              </a:rPr>
              <a:t>？</a:t>
            </a:r>
            <a:endParaRPr lang="en-US" altLang="zh-CN" sz="4000" kern="0" dirty="0">
              <a:latin typeface="Calibri" panose="020F0502020204030204" pitchFamily="34" charset="0"/>
              <a:cs typeface="宋体" panose="02010600030101010101" pitchFamily="2" charset="-122"/>
            </a:endParaRPr>
          </a:p>
          <a:p>
            <a:endParaRPr lang="en-US" altLang="zh-CN" sz="1800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7269416" y="4707313"/>
            <a:ext cx="3892142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800" dirty="0">
                <a:solidFill>
                  <a:srgbClr val="FFC000"/>
                </a:solidFill>
              </a:rPr>
              <a:t>---</a:t>
            </a:r>
            <a:r>
              <a:rPr lang="en-US" altLang="zh-CN" sz="4800" dirty="0"/>
              <a:t> </a:t>
            </a:r>
            <a:r>
              <a:rPr lang="zh-CN" altLang="en-US" sz="4800" dirty="0">
                <a:solidFill>
                  <a:srgbClr val="FFC000"/>
                </a:solidFill>
              </a:rPr>
              <a:t>冥王星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349763" y="3017940"/>
            <a:ext cx="5518066" cy="2583477"/>
          </a:xfrm>
        </p:spPr>
        <p:txBody>
          <a:bodyPr/>
          <a:lstStyle/>
          <a:p>
            <a:pPr algn="ctr"/>
            <a:r>
              <a:rPr lang="zh-CN" altLang="en-US" dirty="0"/>
              <a:t>谢  谢  大  家！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zh-CN" altLang="en-US" sz="4000" b="1" kern="2200" dirty="0">
                <a:solidFill>
                  <a:srgbClr val="00B0F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八</a:t>
            </a:r>
            <a:r>
              <a:rPr lang="zh-CN" altLang="zh-CN" sz="4000" b="1" kern="2200" dirty="0">
                <a:solidFill>
                  <a:srgbClr val="00B0F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大行星</a:t>
            </a:r>
            <a:r>
              <a:rPr lang="zh-CN" altLang="zh-CN" sz="4000" b="1" dirty="0">
                <a:solidFill>
                  <a:srgbClr val="00B0F0"/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（太阳系天体合称）</a:t>
            </a:r>
            <a:br>
              <a:rPr lang="zh-CN" altLang="zh-CN" sz="4000" b="1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zh-CN" altLang="en-US" sz="2200" kern="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“八大行星”是太阳系的内行星，按照离太阳的距离从近到远，它们依次为水星、金星、地球、火星、木星、土星、天王星、海王星。</a:t>
            </a:r>
            <a:endParaRPr lang="zh-CN" altLang="en-US" dirty="0"/>
          </a:p>
        </p:txBody>
      </p:sp>
      <p:pic>
        <p:nvPicPr>
          <p:cNvPr id="4" name="dd4f1068c5bb5864d0d64182354c2205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22575" y="2443163"/>
            <a:ext cx="7747000" cy="3521075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754421" y="573165"/>
            <a:ext cx="1406519" cy="735518"/>
          </a:xfrm>
        </p:spPr>
        <p:txBody>
          <a:bodyPr>
            <a:normAutofit fontScale="90000"/>
          </a:bodyPr>
          <a:lstStyle/>
          <a:p>
            <a:pPr algn="l"/>
            <a:r>
              <a:rPr lang="zh-CN" altLang="zh-CN" sz="4000" b="1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水星</a:t>
            </a:r>
            <a:b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454910" y="1308735"/>
            <a:ext cx="7796530" cy="2451735"/>
          </a:xfrm>
        </p:spPr>
        <p:txBody>
          <a:bodyPr>
            <a:normAutofit fontScale="62500" lnSpcReduction="20000"/>
          </a:bodyPr>
          <a:lstStyle/>
          <a:p>
            <a:pPr algn="l"/>
            <a:r>
              <a:rPr lang="zh-CN" altLang="zh-CN" sz="1900" b="1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英文名：</a:t>
            </a:r>
            <a:r>
              <a:rPr lang="en-US" altLang="zh-CN" sz="1900" b="1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Mercury</a:t>
            </a:r>
            <a:endParaRPr lang="zh-CN" altLang="zh-CN" sz="19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zh-CN" altLang="zh-CN" sz="19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最接近太阳，是太阳系中最小的行星。水星在直径上小于一些卫星，但它的密度更大，因为铁核占比很高。</a:t>
            </a:r>
          </a:p>
          <a:p>
            <a:pPr algn="l"/>
            <a:r>
              <a:rPr lang="zh-CN" altLang="en-US" sz="19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水星很像月球，没有真实大气层，表面有很多坑穴和环形山。</a:t>
            </a:r>
            <a:endParaRPr lang="en-US" altLang="zh-CN" sz="1900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r>
              <a:rPr lang="zh-CN" altLang="en-US" sz="19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名称来源：</a:t>
            </a:r>
          </a:p>
          <a:p>
            <a:pPr algn="l"/>
            <a:r>
              <a:rPr lang="zh-CN" altLang="en-US" sz="19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在古罗马神话中水星是商业、旅行和偷窃之神，为众神传信的神，或许由于水星在空中移动得快，才使它得到这个名字</a:t>
            </a:r>
            <a:r>
              <a:rPr lang="zh-CN" altLang="en-US" sz="1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</a:p>
          <a:p>
            <a:pPr algn="l"/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7" name="图片 6" descr="IMG_256"/>
          <p:cNvPicPr/>
          <p:nvPr/>
        </p:nvPicPr>
        <p:blipFill>
          <a:blip r:embed="rId3"/>
          <a:stretch>
            <a:fillRect/>
          </a:stretch>
        </p:blipFill>
        <p:spPr>
          <a:xfrm>
            <a:off x="2577256" y="3647714"/>
            <a:ext cx="3001843" cy="281871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754421" y="573165"/>
            <a:ext cx="1406519" cy="735518"/>
          </a:xfrm>
        </p:spPr>
        <p:txBody>
          <a:bodyPr>
            <a:normAutofit fontScale="90000"/>
          </a:bodyPr>
          <a:lstStyle/>
          <a:p>
            <a:pPr algn="l"/>
            <a:r>
              <a:rPr lang="zh-CN" altLang="en-US" sz="4000" b="1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金星</a:t>
            </a:r>
            <a:b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454910" y="1669415"/>
            <a:ext cx="7796530" cy="2190750"/>
          </a:xfrm>
        </p:spPr>
        <p:txBody>
          <a:bodyPr>
            <a:normAutofit fontScale="62500" lnSpcReduction="20000"/>
          </a:bodyPr>
          <a:lstStyle/>
          <a:p>
            <a:pPr algn="l"/>
            <a:r>
              <a:rPr lang="zh-CN" altLang="zh-CN" sz="1900" b="1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英文名：</a:t>
            </a:r>
            <a:r>
              <a:rPr lang="en-US" altLang="zh-CN" sz="1900" b="1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Venus</a:t>
            </a:r>
            <a:endParaRPr lang="zh-CN" altLang="zh-CN" sz="19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zh-CN" altLang="zh-CN" sz="19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是离太阳第二近的行星，是全天中最亮的行星。在所有行星中，金星的轨道最接近圆。</a:t>
            </a:r>
          </a:p>
          <a:p>
            <a:pPr algn="l"/>
            <a:r>
              <a:rPr lang="zh-CN" altLang="en-US" sz="19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金星表面有</a:t>
            </a:r>
            <a:r>
              <a:rPr lang="en-US" altLang="zh-CN" sz="19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70%</a:t>
            </a:r>
            <a:r>
              <a:rPr lang="zh-CN" altLang="en-US" sz="19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的平原，火山密布，天空是橙黄色的，还有雷电。</a:t>
            </a:r>
            <a:endParaRPr lang="en-US" altLang="zh-CN" sz="1900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r>
              <a:rPr lang="zh-CN" altLang="en-US" sz="19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名称来源</a:t>
            </a:r>
          </a:p>
          <a:p>
            <a:pPr algn="l"/>
            <a:r>
              <a:rPr lang="zh-CN" altLang="en-US" sz="19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金星 在希腊语中是美和爱的女神，之所以会如此命名，也许是对古代人来说，它是已知行星中最亮的一颗。</a:t>
            </a:r>
          </a:p>
          <a:p>
            <a:pPr algn="l"/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5" name="图片 4" descr="IMG_256"/>
          <p:cNvPicPr/>
          <p:nvPr/>
        </p:nvPicPr>
        <p:blipFill>
          <a:blip r:embed="rId3"/>
          <a:stretch>
            <a:fillRect/>
          </a:stretch>
        </p:blipFill>
        <p:spPr>
          <a:xfrm>
            <a:off x="2366551" y="3638723"/>
            <a:ext cx="3860259" cy="3122362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754421" y="573165"/>
            <a:ext cx="1406519" cy="735518"/>
          </a:xfrm>
        </p:spPr>
        <p:txBody>
          <a:bodyPr>
            <a:normAutofit fontScale="90000"/>
          </a:bodyPr>
          <a:lstStyle/>
          <a:p>
            <a:pPr algn="l"/>
            <a:r>
              <a:rPr lang="zh-CN" altLang="en-US" sz="4000" b="1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地球</a:t>
            </a:r>
            <a:b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416805" y="1869434"/>
            <a:ext cx="7796540" cy="1759591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英文名：</a:t>
            </a:r>
            <a:r>
              <a:rPr lang="en-US" altLang="zh-CN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Earth</a:t>
            </a:r>
          </a:p>
          <a:p>
            <a:pPr algn="l"/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我们的家园，是太阳系从内向外第三颗行星，也是太阳系第五大行星、最大的岩石行星。</a:t>
            </a:r>
          </a:p>
          <a:p>
            <a:pPr algn="l"/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地球是目前人类所知宇宙中唯一存在生命的天体。地球表面有大约</a:t>
            </a:r>
            <a:r>
              <a:rPr lang="en-US" altLang="zh-CN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71%</a:t>
            </a:r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的海洋，其余为洲和岛屿。</a:t>
            </a:r>
            <a:endParaRPr lang="en-US" altLang="zh-CN" sz="4800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r>
              <a:rPr lang="zh-CN" altLang="zh-CN" sz="4800" kern="10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名称来源</a:t>
            </a:r>
            <a:endParaRPr lang="en-US" altLang="zh-CN" sz="4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地球是唯一一个不是从希腊或罗马神话中得到的名字。</a:t>
            </a:r>
            <a:r>
              <a:rPr lang="en-US" altLang="zh-CN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Earth</a:t>
            </a:r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一词来自于古英语及日耳曼语。在罗马神话中，地球女神叫</a:t>
            </a:r>
            <a:r>
              <a:rPr lang="en-US" altLang="zh-CN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Tellus</a:t>
            </a:r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，意思是肥沃的土地</a:t>
            </a:r>
            <a:r>
              <a:rPr lang="en-US" altLang="zh-CN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.</a:t>
            </a:r>
          </a:p>
          <a:p>
            <a:pPr algn="l"/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直到</a:t>
            </a:r>
            <a:r>
              <a:rPr lang="en-US" altLang="zh-CN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16</a:t>
            </a:r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世纪哥白尼时代人们才明白地球只是一颗行星。</a:t>
            </a:r>
          </a:p>
          <a:p>
            <a:pPr algn="l"/>
            <a:endParaRPr lang="zh-CN" altLang="en-US" sz="1900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6" name="图片 5" descr="IMG_256">
            <a:hlinkClick r:id="rId3"/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416805" y="3486150"/>
            <a:ext cx="4191000" cy="31432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754421" y="573165"/>
            <a:ext cx="1406519" cy="735518"/>
          </a:xfrm>
        </p:spPr>
        <p:txBody>
          <a:bodyPr>
            <a:normAutofit fontScale="90000"/>
          </a:bodyPr>
          <a:lstStyle/>
          <a:p>
            <a:pPr algn="l"/>
            <a:r>
              <a:rPr lang="zh-CN" altLang="en-US" sz="4000" b="1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火星</a:t>
            </a:r>
            <a:b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31085" y="1616710"/>
            <a:ext cx="7796530" cy="2169160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英文名：</a:t>
            </a:r>
            <a:r>
              <a:rPr lang="en-US" altLang="zh-CN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Mars</a:t>
            </a:r>
          </a:p>
          <a:p>
            <a:pPr algn="l"/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距太阳第四远，也是太阳系中第七大行星。在中国古代又称荧火，因为火星呈红色，荧荧像火，亮度常有变化；而且在天空中运动，有时从西向东，有时又从东向西，情况复杂，令人迷惑，所以中国古代叫它“荧惑”，有“荧荧火光，离离乱惑。”之意。</a:t>
            </a:r>
          </a:p>
          <a:p>
            <a:pPr algn="l"/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火星存在液态水，地表温差很大，沙丘、砾石遍布，大气稀薄寒冷，常有尘暴发生。</a:t>
            </a:r>
          </a:p>
          <a:p>
            <a:pPr algn="l"/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名称来源</a:t>
            </a:r>
          </a:p>
          <a:p>
            <a:pPr algn="l"/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火星在希腊语中被称为战神。或许是由于它鲜红的颜色；火星有时被称为“红色行星”。而三月份的名字（</a:t>
            </a:r>
            <a:r>
              <a:rPr lang="en-US" altLang="zh-CN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March</a:t>
            </a:r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）也是得自于火星。</a:t>
            </a:r>
            <a:endParaRPr lang="zh-CN" altLang="en-US" sz="1900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8" name="图片 7" descr="IMG_256"/>
          <p:cNvPicPr/>
          <p:nvPr/>
        </p:nvPicPr>
        <p:blipFill>
          <a:blip r:embed="rId3"/>
          <a:stretch>
            <a:fillRect/>
          </a:stretch>
        </p:blipFill>
        <p:spPr>
          <a:xfrm>
            <a:off x="2198365" y="3785870"/>
            <a:ext cx="4043045" cy="30327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82984" y="411283"/>
            <a:ext cx="1406519" cy="735518"/>
          </a:xfrm>
        </p:spPr>
        <p:txBody>
          <a:bodyPr>
            <a:normAutofit fontScale="90000"/>
          </a:bodyPr>
          <a:lstStyle/>
          <a:p>
            <a:pPr algn="l"/>
            <a:r>
              <a:rPr lang="zh-CN" altLang="en-US" sz="4000" b="1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木星</a:t>
            </a:r>
            <a:b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31080" y="2026596"/>
            <a:ext cx="7796540" cy="1759591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zh-CN" altLang="zh-CN" sz="4800" b="1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英文名：</a:t>
            </a:r>
            <a:r>
              <a:rPr lang="en-US" altLang="zh-CN" sz="4800" b="1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 Jupiter</a:t>
            </a:r>
            <a:endParaRPr lang="zh-CN" altLang="zh-CN" sz="4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zh-CN" altLang="zh-CN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是太阳系最大的行星，比所有其他的行星质量</a:t>
            </a:r>
            <a:r>
              <a:rPr lang="zh-CN" altLang="zh-CN" sz="4800" kern="0" dirty="0"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的和</a:t>
            </a:r>
            <a:r>
              <a:rPr lang="zh-CN" altLang="zh-CN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大</a:t>
            </a:r>
            <a:r>
              <a:rPr lang="en-US" altLang="zh-CN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2.5</a:t>
            </a:r>
            <a:r>
              <a:rPr lang="zh-CN" altLang="zh-CN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倍（是地球的</a:t>
            </a:r>
            <a:r>
              <a:rPr lang="en-US" altLang="zh-CN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318</a:t>
            </a:r>
            <a:r>
              <a:rPr lang="zh-CN" altLang="zh-CN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倍）。</a:t>
            </a:r>
          </a:p>
          <a:p>
            <a:pPr algn="l"/>
            <a:r>
              <a:rPr lang="zh-CN" altLang="zh-CN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木星主要由气体和液体物质构成，</a:t>
            </a:r>
            <a:r>
              <a:rPr lang="zh-CN" altLang="zh-CN" sz="4800" kern="100" dirty="0"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表面云层的多彩</a:t>
            </a:r>
            <a:r>
              <a:rPr lang="en-US" altLang="zh-CN" sz="4800" kern="100" dirty="0"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, </a:t>
            </a:r>
            <a:r>
              <a:rPr lang="zh-CN" altLang="zh-CN" sz="4800" kern="100" dirty="0"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可能是由于大气的化学成分中混入了硫的混合物，造就了五彩缤纷的视觉效果。</a:t>
            </a:r>
            <a:endParaRPr lang="zh-CN" altLang="zh-CN" sz="4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zh-CN" altLang="zh-CN" sz="4800" kern="100" dirty="0"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木星有个暗淡的行星环系统。</a:t>
            </a:r>
            <a:r>
              <a:rPr lang="en-US" altLang="zh-CN" sz="4800" kern="100" dirty="0"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2019</a:t>
            </a:r>
            <a:r>
              <a:rPr lang="zh-CN" altLang="zh-CN" sz="4800" kern="100" dirty="0"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年以前包括</a:t>
            </a:r>
            <a:r>
              <a:rPr lang="en-US" altLang="zh-CN" sz="4800" kern="100" dirty="0"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4</a:t>
            </a:r>
            <a:r>
              <a:rPr lang="zh-CN" altLang="zh-CN" sz="4800" kern="100" dirty="0"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颗</a:t>
            </a:r>
            <a:r>
              <a:rPr lang="en-US" altLang="zh-CN" sz="4800" kern="100" dirty="0"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“</a:t>
            </a:r>
            <a:r>
              <a:rPr lang="zh-CN" altLang="zh-CN" sz="4800" kern="100" dirty="0"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伽利略大卫星</a:t>
            </a:r>
            <a:r>
              <a:rPr lang="en-US" altLang="zh-CN" sz="4800" kern="100" dirty="0"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”</a:t>
            </a:r>
            <a:r>
              <a:rPr lang="zh-CN" altLang="zh-CN" sz="4800" kern="100" dirty="0"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，和</a:t>
            </a:r>
            <a:r>
              <a:rPr lang="en-US" altLang="zh-CN" sz="4800" kern="100" dirty="0"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64</a:t>
            </a:r>
            <a:r>
              <a:rPr lang="zh-CN" altLang="zh-CN" sz="4800" kern="100" dirty="0"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颗较小的卫星。</a:t>
            </a:r>
            <a:r>
              <a:rPr lang="en-US" altLang="zh-CN" sz="4800" kern="100" dirty="0"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2019</a:t>
            </a:r>
            <a:r>
              <a:rPr lang="zh-CN" altLang="zh-CN" sz="4800" kern="100" dirty="0"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年木星又被发现了一波新的卫星，使得卫星总数猛的上升到</a:t>
            </a:r>
            <a:r>
              <a:rPr lang="en-US" altLang="zh-CN" sz="4800" kern="100" dirty="0"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79</a:t>
            </a:r>
            <a:r>
              <a:rPr lang="zh-CN" altLang="zh-CN" sz="4800" kern="100" dirty="0"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颗。</a:t>
            </a:r>
            <a:endParaRPr lang="zh-CN" altLang="zh-CN" sz="4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zh-CN" sz="4800" b="1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名称来源</a:t>
            </a:r>
          </a:p>
          <a:p>
            <a:pPr algn="l"/>
            <a:r>
              <a:rPr lang="zh-CN" altLang="zh-CN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木星希腊人称之为宙斯，奥林匹斯山的统治者和罗马国的保护人，它是土星的儿子。</a:t>
            </a:r>
            <a:r>
              <a:rPr lang="en-US" altLang="zh-CN" sz="4800" kern="0" dirty="0">
                <a:effectLst/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 </a:t>
            </a:r>
            <a:endParaRPr lang="zh-CN" altLang="zh-CN" sz="4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endParaRPr lang="zh-CN" altLang="en-US" sz="1900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6" name="图片 5" descr="IMG_256"/>
          <p:cNvPicPr/>
          <p:nvPr/>
        </p:nvPicPr>
        <p:blipFill>
          <a:blip r:embed="rId3"/>
          <a:stretch>
            <a:fillRect/>
          </a:stretch>
        </p:blipFill>
        <p:spPr>
          <a:xfrm>
            <a:off x="2390878" y="3786187"/>
            <a:ext cx="3397250" cy="294703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82984" y="411283"/>
            <a:ext cx="1406519" cy="735518"/>
          </a:xfrm>
        </p:spPr>
        <p:txBody>
          <a:bodyPr>
            <a:normAutofit fontScale="90000"/>
          </a:bodyPr>
          <a:lstStyle/>
          <a:p>
            <a:pPr algn="l"/>
            <a:r>
              <a:rPr lang="zh-CN" altLang="en-US" sz="4000" b="1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土星</a:t>
            </a:r>
            <a:b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31080" y="2026596"/>
            <a:ext cx="7796540" cy="1759591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zh-CN" altLang="zh-CN" sz="4800" b="1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英文名：</a:t>
            </a:r>
            <a:r>
              <a:rPr lang="en-US" altLang="zh-CN" sz="4800" b="1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Saturn</a:t>
            </a:r>
            <a:endParaRPr lang="zh-CN" altLang="zh-CN" sz="4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zh-CN" altLang="zh-CN" sz="4800" dirty="0"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是离太阳第六远的行星，也是八大行星</a:t>
            </a:r>
            <a:r>
              <a:rPr lang="zh-CN" altLang="zh-CN" sz="4800" dirty="0">
                <a:ea typeface="宋体" panose="02010600030101010101" pitchFamily="2" charset="-122"/>
              </a:rPr>
              <a:t>中第二大的行星。</a:t>
            </a:r>
          </a:p>
          <a:p>
            <a:r>
              <a:rPr lang="zh-CN" altLang="en-US" sz="4800" kern="0" dirty="0"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土星是最疏松的一颗行星，它的比重（</a:t>
            </a:r>
            <a:r>
              <a:rPr lang="en-US" altLang="zh-CN" sz="4800" kern="0" dirty="0"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0.7</a:t>
            </a:r>
            <a:r>
              <a:rPr lang="zh-CN" altLang="en-US" sz="4800" kern="0" dirty="0"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）比水的还要小。</a:t>
            </a:r>
          </a:p>
          <a:p>
            <a:r>
              <a:rPr lang="zh-CN" altLang="zh-CN" sz="4800" dirty="0">
                <a:ea typeface="宋体" panose="02010600030101010101" pitchFamily="2" charset="-122"/>
                <a:sym typeface="+mn-ea"/>
              </a:rPr>
              <a:t>土星是最早被发现具有美丽光环的行星。</a:t>
            </a:r>
            <a:r>
              <a:rPr lang="zh-CN" altLang="en-US" sz="4800" kern="0" dirty="0"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土星光环的由来还不清楚，尽管它可能自从形成时就有光环，但是光环系统是不稳定的，它们会在前进过程中不断更新，可能由比较大的卫星碎片组成。</a:t>
            </a:r>
            <a:endParaRPr lang="en-US" altLang="zh-CN" sz="4800" dirty="0">
              <a:effectLst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名称来源</a:t>
            </a:r>
          </a:p>
          <a:p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在罗马神话中，土星（</a:t>
            </a:r>
            <a:r>
              <a:rPr lang="en-US" altLang="zh-CN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Saturn</a:t>
            </a:r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）是农神的名称。土星也是英语中“星期六”（</a:t>
            </a:r>
            <a:r>
              <a:rPr lang="en-US" altLang="zh-CN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Saturday</a:t>
            </a:r>
            <a:r>
              <a:rPr lang="zh-CN" altLang="en-US" sz="4800" kern="0" dirty="0">
                <a:effectLst/>
                <a:latin typeface="Calibri" panose="020F0502020204030204" pitchFamily="34" charset="0"/>
                <a:ea typeface="宋体" panose="02010600030101010101" pitchFamily="2" charset="-122"/>
                <a:cs typeface="宋体" panose="02010600030101010101" pitchFamily="2" charset="-122"/>
              </a:rPr>
              <a:t>）的词根。</a:t>
            </a:r>
          </a:p>
          <a:p>
            <a:endParaRPr lang="zh-CN" altLang="en-US" sz="1900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5" name="图片 4" descr="IMG_256"/>
          <p:cNvPicPr/>
          <p:nvPr/>
        </p:nvPicPr>
        <p:blipFill>
          <a:blip r:embed="rId3"/>
          <a:stretch>
            <a:fillRect/>
          </a:stretch>
        </p:blipFill>
        <p:spPr>
          <a:xfrm>
            <a:off x="2793365" y="3983355"/>
            <a:ext cx="3435985" cy="269176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82984" y="411283"/>
            <a:ext cx="1903304" cy="735518"/>
          </a:xfrm>
        </p:spPr>
        <p:txBody>
          <a:bodyPr>
            <a:normAutofit fontScale="90000"/>
          </a:bodyPr>
          <a:lstStyle/>
          <a:p>
            <a:pPr algn="l"/>
            <a:r>
              <a:rPr lang="zh-CN" altLang="en-US" sz="4000" b="1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  <a:t>天王星</a:t>
            </a:r>
            <a:br>
              <a:rPr lang="zh-CN" altLang="zh-CN" sz="1800" b="1" dirty="0">
                <a:effectLst/>
                <a:latin typeface="宋体" panose="02010600030101010101" pitchFamily="2" charset="-122"/>
                <a:ea typeface="宋体" panose="02010600030101010101" pitchFamily="2" charset="-122"/>
              </a:rPr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31080" y="2223764"/>
            <a:ext cx="8222270" cy="1759591"/>
          </a:xfrm>
        </p:spPr>
        <p:txBody>
          <a:bodyPr>
            <a:normAutofit fontScale="25000" lnSpcReduction="20000"/>
          </a:bodyPr>
          <a:lstStyle/>
          <a:p>
            <a:pPr algn="l"/>
            <a:r>
              <a:rPr lang="zh-CN" altLang="en-US" sz="48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英文名：</a:t>
            </a:r>
            <a:r>
              <a:rPr lang="en-US" altLang="zh-CN" sz="48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Uranus</a:t>
            </a:r>
          </a:p>
          <a:p>
            <a:pPr algn="l"/>
            <a:r>
              <a:rPr lang="zh-CN" altLang="en-US" sz="48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是太阳系中离太阳第七远行星，从直径来看，是太阳系中第三大行星。</a:t>
            </a:r>
          </a:p>
          <a:p>
            <a:pPr algn="l"/>
            <a:r>
              <a:rPr lang="zh-CN" altLang="en-US" sz="48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天王星是太阳系内大气层最冷的行星。由冰和岩石组成，表面可能是钻石海洋。</a:t>
            </a:r>
          </a:p>
          <a:p>
            <a:pPr algn="l"/>
            <a:r>
              <a:rPr lang="zh-CN" altLang="en-US" sz="48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  <a:sym typeface="+mn-ea"/>
              </a:rPr>
              <a:t>大多数的行星总是围绕着几乎与黄道面垂直的轴线自转，可天王星的轴线却几乎平行于黄道面。也就是说，天王星是在轨道上“横着滚动”的。</a:t>
            </a:r>
            <a:endParaRPr lang="zh-CN" altLang="en-US" sz="4800" kern="100" dirty="0"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r>
              <a:rPr lang="zh-CN" altLang="en-US" sz="48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名称来源</a:t>
            </a:r>
          </a:p>
          <a:p>
            <a:pPr algn="l"/>
            <a:r>
              <a:rPr lang="en-US" altLang="zh-CN" sz="48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Uranus</a:t>
            </a:r>
            <a:r>
              <a:rPr lang="zh-CN" altLang="en-US" sz="48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应读成</a:t>
            </a:r>
            <a:r>
              <a:rPr lang="en-US" altLang="zh-CN" sz="48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"</a:t>
            </a:r>
            <a:r>
              <a:rPr lang="en-US" altLang="zh-CN" sz="4800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wu</a:t>
            </a:r>
            <a:r>
              <a:rPr lang="en-US" altLang="zh-CN" sz="48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ra </a:t>
            </a:r>
            <a:r>
              <a:rPr lang="en-US" altLang="zh-CN" sz="4800" kern="100" dirty="0" err="1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na</a:t>
            </a:r>
            <a:r>
              <a:rPr lang="en-US" altLang="zh-CN" sz="48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 s"</a:t>
            </a:r>
            <a:r>
              <a:rPr lang="zh-CN" altLang="en-US" sz="48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即“</a:t>
            </a:r>
            <a:r>
              <a:rPr lang="en-US" altLang="zh-CN" sz="48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U/ra/nus”</a:t>
            </a:r>
            <a:r>
              <a:rPr lang="zh-CN" altLang="en-US" sz="4800" kern="100" dirty="0">
                <a:latin typeface="Calibri" panose="020F0502020204030204" pitchFamily="34" charset="0"/>
                <a:ea typeface="宋体" panose="02010600030101010101" pitchFamily="2" charset="-122"/>
                <a:cs typeface="Times New Roman" panose="02020603050405020304" pitchFamily="18" charset="0"/>
              </a:rPr>
              <a:t>，对应“乌拉诺斯”。乌拉诺斯是古希腊神话中的宇宙之神，是最早的至高无上的神。</a:t>
            </a:r>
          </a:p>
          <a:p>
            <a:pPr algn="l"/>
            <a:endParaRPr lang="zh-CN" altLang="en-US" sz="4800" b="1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endParaRPr lang="zh-CN" altLang="en-US" sz="1900" kern="0" dirty="0">
              <a:effectLst/>
              <a:latin typeface="Calibri" panose="020F0502020204030204" pitchFamily="34" charset="0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algn="l"/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l"/>
            <a:endParaRPr lang="zh-CN" altLang="zh-CN" sz="1800" kern="100" dirty="0">
              <a:effectLst/>
              <a:latin typeface="Calibri" panose="020F0502020204030204" pitchFamily="34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pic>
        <p:nvPicPr>
          <p:cNvPr id="6" name="图片 5" descr="IMG_256"/>
          <p:cNvPicPr/>
          <p:nvPr/>
        </p:nvPicPr>
        <p:blipFill>
          <a:blip r:embed="rId3"/>
          <a:stretch>
            <a:fillRect/>
          </a:stretch>
        </p:blipFill>
        <p:spPr>
          <a:xfrm>
            <a:off x="2682984" y="3809999"/>
            <a:ext cx="3209925" cy="3048001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麦迪逊">
  <a:themeElements>
    <a:clrScheme name="Madison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Madison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>
            <a:fillRect/>
          </a:stretch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TM16401375[[fn=麦迪逊]]</Template>
  <TotalTime>1</TotalTime>
  <Words>1411</Words>
  <Application>Microsoft Office PowerPoint</Application>
  <PresentationFormat>宽屏</PresentationFormat>
  <Paragraphs>111</Paragraphs>
  <Slides>18</Slides>
  <Notes>18</Notes>
  <HiddenSlides>0</HiddenSlides>
  <MMClips>3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5" baseType="lpstr">
      <vt:lpstr>宋体</vt:lpstr>
      <vt:lpstr>Arial</vt:lpstr>
      <vt:lpstr>Calibri</vt:lpstr>
      <vt:lpstr>MS Shell Dlg 2</vt:lpstr>
      <vt:lpstr>Wingdings</vt:lpstr>
      <vt:lpstr>Wingdings 3</vt:lpstr>
      <vt:lpstr>麦迪逊</vt:lpstr>
      <vt:lpstr>太阳系八大行星</vt:lpstr>
      <vt:lpstr>八大行星（太阳系天体合称） “八大行星”是太阳系的内行星，按照离太阳的距离从近到远，它们依次为水星、金星、地球、火星、木星、土星、天王星、海王星。</vt:lpstr>
      <vt:lpstr>水星 </vt:lpstr>
      <vt:lpstr>金星 </vt:lpstr>
      <vt:lpstr>地球 </vt:lpstr>
      <vt:lpstr>火星 </vt:lpstr>
      <vt:lpstr>木星 </vt:lpstr>
      <vt:lpstr>土星 </vt:lpstr>
      <vt:lpstr>天王星 </vt:lpstr>
      <vt:lpstr>海王星 </vt:lpstr>
      <vt:lpstr>八大行星可以分成类地行星和气态行星。  1.类地行星：火星，金星，水星，地球</vt:lpstr>
      <vt:lpstr>2.气态行星：木星，土星，天王星，海王星</vt:lpstr>
      <vt:lpstr>提问时间</vt:lpstr>
      <vt:lpstr>提问时间</vt:lpstr>
      <vt:lpstr>提问时间</vt:lpstr>
      <vt:lpstr>提问时间</vt:lpstr>
      <vt:lpstr>PowerPoint 演示文稿</vt:lpstr>
      <vt:lpstr>谢  谢  大  家！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银河系八大行星</dc:title>
  <dc:creator>jipeng li</dc:creator>
  <cp:lastModifiedBy>jipeng li</cp:lastModifiedBy>
  <cp:revision>33</cp:revision>
  <dcterms:created xsi:type="dcterms:W3CDTF">2021-10-02T01:47:00Z</dcterms:created>
  <dcterms:modified xsi:type="dcterms:W3CDTF">2021-11-28T12:59:38Z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2052-11.8.2.8696</vt:lpwstr>
  </property>
</Properties>
</file>

<file path=docProps/thumbnail.jpeg>
</file>